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387" r:id="rId68"/>
    <p:sldId id="388" r:id="rId69"/>
    <p:sldId id="389" r:id="rId70"/>
    <p:sldId id="666" r:id="rId71"/>
    <p:sldId id="667" r:id="rId72"/>
    <p:sldId id="668" r:id="rId73"/>
    <p:sldId id="665" r:id="rId74"/>
    <p:sldId id="652" r:id="rId75"/>
    <p:sldId id="653" r:id="rId76"/>
    <p:sldId id="654" r:id="rId77"/>
    <p:sldId id="655" r:id="rId78"/>
    <p:sldId id="659" r:id="rId79"/>
    <p:sldId id="660" r:id="rId80"/>
    <p:sldId id="661" r:id="rId81"/>
    <p:sldId id="662" r:id="rId82"/>
    <p:sldId id="664" r:id="rId83"/>
    <p:sldId id="663" r:id="rId84"/>
    <p:sldId id="261" r:id="rId85"/>
    <p:sldId id="567" r:id="rId86"/>
    <p:sldId id="579" r:id="rId87"/>
    <p:sldId id="580" r:id="rId88"/>
    <p:sldId id="581" r:id="rId89"/>
    <p:sldId id="574" r:id="rId90"/>
    <p:sldId id="584" r:id="rId91"/>
    <p:sldId id="585" r:id="rId92"/>
    <p:sldId id="622" r:id="rId93"/>
    <p:sldId id="621" r:id="rId94"/>
    <p:sldId id="623" r:id="rId95"/>
    <p:sldId id="624" r:id="rId96"/>
    <p:sldId id="620" r:id="rId97"/>
    <p:sldId id="614" r:id="rId98"/>
    <p:sldId id="616" r:id="rId99"/>
    <p:sldId id="617" r:id="rId100"/>
    <p:sldId id="618" r:id="rId101"/>
    <p:sldId id="619" r:id="rId102"/>
    <p:sldId id="646" r:id="rId103"/>
    <p:sldId id="648" r:id="rId104"/>
    <p:sldId id="649" r:id="rId105"/>
    <p:sldId id="657" r:id="rId106"/>
    <p:sldId id="658" r:id="rId107"/>
    <p:sldId id="669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2851CE-19E3-4F4F-8786-A6C792D3FACF}">
          <p14:sldIdLst>
            <p14:sldId id="256"/>
          </p14:sldIdLst>
        </p14:section>
        <p14:section name="Introduction" id="{47F4624E-6B74-5447-9208-09B61C490FCD}">
          <p14:sldIdLst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387"/>
            <p14:sldId id="388"/>
            <p14:sldId id="389"/>
            <p14:sldId id="666"/>
            <p14:sldId id="667"/>
            <p14:sldId id="668"/>
            <p14:sldId id="665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5B"/>
    <a:srgbClr val="FFFFFE"/>
    <a:srgbClr val="414142"/>
    <a:srgbClr val="EB9CAC"/>
    <a:srgbClr val="162B5B"/>
    <a:srgbClr val="637CC7"/>
    <a:srgbClr val="BF1D2C"/>
    <a:srgbClr val="1DA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4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90B20E-9CDC-A9DE-5A13-5219D2288BF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100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9078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7830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0564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00139-A151-7102-1E4E-51186B4E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AD1F-8901-6BAD-AD3E-1555EEC5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Elastically-Suspended Photonic-Phononic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E966-97E5-216C-C22F-4C4C1F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49450-BA8D-1F92-CE43-C265D3AF72D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6324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B9B13E9-F33E-F4B0-59AE-8DF95A91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7" r="6743"/>
          <a:stretch/>
        </p:blipFill>
        <p:spPr>
          <a:xfrm>
            <a:off x="1185088" y="1584661"/>
            <a:ext cx="2167713" cy="298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6C14A-74F6-780F-FB54-D353895A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1" y="4673536"/>
            <a:ext cx="2743201" cy="1865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56621-9B52-6C19-B84C-EB2AEB7C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1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ED8-CEEB-4173-DC71-5F8E5DE3F64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2D831-E5E4-4A01-FFFD-332EC59955E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A9EF9-BB0E-E036-F14D-1CE9059BF58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3EC72D-BA60-0884-45AB-4DD0C796898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8E038F-BF82-3064-553D-C1A3DC73E10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6F405-CBAF-16B9-8713-8CE1517A40A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6C495-2E1F-076D-A456-EDC0591CE9C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26F1F-32D3-7D54-CB97-EA44C3C10DD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7EA44-3F48-5826-CEBB-B4414FA8B96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95C6F-1977-D042-3B2E-FB37189AA78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6CE70-1C5E-01D3-D71A-39679A8AB1C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98913-D629-3CC6-5C51-1FC4F509368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EC1C0-F5ED-F1E3-6BCE-76F7362C11D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63466-D9D5-1A2A-7013-A901552C0F2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63C715-C164-25A1-2177-8A90394F824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2D9A75-EBED-2841-0AD4-23138B98A2F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6598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83% of signal preserved!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BA7A6E-77BC-3B4D-65F8-7285F3BDD64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17927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613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BE37A1-6E58-904C-856D-7B1FF348FB0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C5C6-5CA2-B24D-9D4A-F90EFF12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7BE30-9E98-CF4C-A347-60A87EDFA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66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B035A3-84BF-D440-A1D5-E979DBC73ACD}"/>
              </a:ext>
            </a:extLst>
          </p:cNvPr>
          <p:cNvCxnSpPr>
            <a:cxnSpLocks/>
          </p:cNvCxnSpPr>
          <p:nvPr/>
        </p:nvCxnSpPr>
        <p:spPr>
          <a:xfrm>
            <a:off x="2478557" y="4306869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CCEDD-C48A-0B46-9C3A-747EA6A94EF0}"/>
              </a:ext>
            </a:extLst>
          </p:cNvPr>
          <p:cNvCxnSpPr>
            <a:cxnSpLocks/>
          </p:cNvCxnSpPr>
          <p:nvPr/>
        </p:nvCxnSpPr>
        <p:spPr>
          <a:xfrm>
            <a:off x="2574973" y="4306869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E962A2-7BDC-6346-9661-3882AC0892C5}"/>
              </a:ext>
            </a:extLst>
          </p:cNvPr>
          <p:cNvCxnSpPr>
            <a:cxnSpLocks/>
          </p:cNvCxnSpPr>
          <p:nvPr/>
        </p:nvCxnSpPr>
        <p:spPr>
          <a:xfrm>
            <a:off x="2671389" y="4306869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1BED56-E769-FF42-805D-E50664E08400}"/>
              </a:ext>
            </a:extLst>
          </p:cNvPr>
          <p:cNvCxnSpPr>
            <a:cxnSpLocks/>
          </p:cNvCxnSpPr>
          <p:nvPr/>
        </p:nvCxnSpPr>
        <p:spPr>
          <a:xfrm>
            <a:off x="2767806" y="4306869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AC6FEB-C832-1843-A7D1-64309896AED6}"/>
              </a:ext>
            </a:extLst>
          </p:cNvPr>
          <p:cNvCxnSpPr>
            <a:cxnSpLocks/>
          </p:cNvCxnSpPr>
          <p:nvPr/>
        </p:nvCxnSpPr>
        <p:spPr>
          <a:xfrm>
            <a:off x="2864223" y="4306869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155870-403C-6940-871F-A65CD879797A}"/>
              </a:ext>
            </a:extLst>
          </p:cNvPr>
          <p:cNvCxnSpPr>
            <a:cxnSpLocks/>
          </p:cNvCxnSpPr>
          <p:nvPr/>
        </p:nvCxnSpPr>
        <p:spPr>
          <a:xfrm>
            <a:off x="2960639" y="4306869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95B1F1-77DE-114E-8E25-94066DA7985A}"/>
              </a:ext>
            </a:extLst>
          </p:cNvPr>
          <p:cNvCxnSpPr>
            <a:cxnSpLocks/>
          </p:cNvCxnSpPr>
          <p:nvPr/>
        </p:nvCxnSpPr>
        <p:spPr>
          <a:xfrm>
            <a:off x="3027848" y="4902095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95F893-57E5-3345-A100-21B13C7ECFC6}"/>
              </a:ext>
            </a:extLst>
          </p:cNvPr>
          <p:cNvCxnSpPr/>
          <p:nvPr/>
        </p:nvCxnSpPr>
        <p:spPr>
          <a:xfrm>
            <a:off x="1516837" y="4559052"/>
            <a:ext cx="889519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73C3CA-FB0C-D640-81CC-0B845B1B1A11}"/>
              </a:ext>
            </a:extLst>
          </p:cNvPr>
          <p:cNvCxnSpPr>
            <a:cxnSpLocks/>
          </p:cNvCxnSpPr>
          <p:nvPr/>
        </p:nvCxnSpPr>
        <p:spPr>
          <a:xfrm flipH="1">
            <a:off x="1479087" y="5248106"/>
            <a:ext cx="889519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B289D7C-F610-1841-AD53-C0D0C4B1E49F}"/>
              </a:ext>
            </a:extLst>
          </p:cNvPr>
          <p:cNvSpPr txBox="1"/>
          <p:nvPr/>
        </p:nvSpPr>
        <p:spPr>
          <a:xfrm>
            <a:off x="3793841" y="456354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C1A4E3-D137-ED46-B4A1-DE67B9A30EA1}"/>
              </a:ext>
            </a:extLst>
          </p:cNvPr>
          <p:cNvSpPr txBox="1"/>
          <p:nvPr/>
        </p:nvSpPr>
        <p:spPr>
          <a:xfrm>
            <a:off x="1514859" y="4233729"/>
            <a:ext cx="662361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⍵</a:t>
            </a:r>
            <a:r>
              <a:rPr lang="en-US" sz="1600" baseline="-25000">
                <a:solidFill>
                  <a:srgbClr val="00B050"/>
                </a:solidFill>
              </a:rPr>
              <a:t>Pump</a:t>
            </a:r>
            <a:endParaRPr lang="en-US" sz="1600">
              <a:solidFill>
                <a:srgbClr val="00B05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6F5334-B36C-B84B-80F3-23342575C852}"/>
              </a:ext>
            </a:extLst>
          </p:cNvPr>
          <p:cNvSpPr txBox="1"/>
          <p:nvPr/>
        </p:nvSpPr>
        <p:spPr>
          <a:xfrm>
            <a:off x="1525431" y="4899896"/>
            <a:ext cx="69666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⍵</a:t>
            </a:r>
            <a:r>
              <a:rPr lang="en-US" sz="1600" baseline="-25000">
                <a:solidFill>
                  <a:srgbClr val="0070C0"/>
                </a:solidFill>
              </a:rPr>
              <a:t>Stokes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AC005F-E711-E540-80D7-A20C5BEA26AD}"/>
              </a:ext>
            </a:extLst>
          </p:cNvPr>
          <p:cNvSpPr txBox="1"/>
          <p:nvPr/>
        </p:nvSpPr>
        <p:spPr>
          <a:xfrm>
            <a:off x="2396724" y="37557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CABS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D92790-8171-AB4D-87C4-137990468249}"/>
              </a:ext>
            </a:extLst>
          </p:cNvPr>
          <p:cNvCxnSpPr>
            <a:cxnSpLocks/>
          </p:cNvCxnSpPr>
          <p:nvPr/>
        </p:nvCxnSpPr>
        <p:spPr>
          <a:xfrm flipH="1">
            <a:off x="3042409" y="4561023"/>
            <a:ext cx="8895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41CE771-A01C-E841-BEE3-BF391F7C8734}"/>
              </a:ext>
            </a:extLst>
          </p:cNvPr>
          <p:cNvSpPr txBox="1"/>
          <p:nvPr/>
        </p:nvSpPr>
        <p:spPr>
          <a:xfrm>
            <a:off x="3145492" y="4220498"/>
            <a:ext cx="69666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⍵</a:t>
            </a:r>
            <a:r>
              <a:rPr lang="en-US" sz="1600" baseline="-25000">
                <a:solidFill>
                  <a:srgbClr val="FF0000"/>
                </a:solidFill>
              </a:rPr>
              <a:t>Stokes</a:t>
            </a:r>
            <a:endParaRPr lang="en-US" sz="160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A1CEC1-63B4-7A4D-A9A4-BEDFDE10DD37}"/>
              </a:ext>
            </a:extLst>
          </p:cNvPr>
          <p:cNvCxnSpPr/>
          <p:nvPr/>
        </p:nvCxnSpPr>
        <p:spPr>
          <a:xfrm>
            <a:off x="1499519" y="4894855"/>
            <a:ext cx="889519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DD17B9-9509-7741-8B60-7F0F8C39D2F7}"/>
              </a:ext>
            </a:extLst>
          </p:cNvPr>
          <p:cNvSpPr txBox="1"/>
          <p:nvPr/>
        </p:nvSpPr>
        <p:spPr>
          <a:xfrm>
            <a:off x="1516837" y="4563541"/>
            <a:ext cx="666593" cy="33855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lang="en-US" sz="1600">
                <a:solidFill>
                  <a:srgbClr val="FFC000"/>
                </a:solidFill>
              </a:rPr>
              <a:t>⍵</a:t>
            </a:r>
            <a:r>
              <a:rPr lang="en-US" sz="1600" baseline="-25000">
                <a:solidFill>
                  <a:srgbClr val="FFC000"/>
                </a:solidFill>
              </a:rPr>
              <a:t>Probe</a:t>
            </a:r>
            <a:endParaRPr lang="en-US" sz="1600">
              <a:solidFill>
                <a:srgbClr val="FFC00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2D70774-AF3D-6047-BA83-DA13DB02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406" y="3837357"/>
            <a:ext cx="5923334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68157C7-CB2D-CE4F-8FC4-E171C70A8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08" y="1825625"/>
            <a:ext cx="403501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 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862FF4-F23F-24EB-1D7A-370CCFDADB9C}"/>
              </a:ext>
            </a:extLst>
          </p:cNvPr>
          <p:cNvSpPr txBox="1"/>
          <p:nvPr/>
        </p:nvSpPr>
        <p:spPr>
          <a:xfrm>
            <a:off x="1438036" y="5604359"/>
            <a:ext cx="251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637BC5-B56C-A6B6-6803-8A2BF58ACABB}"/>
              </a:ext>
            </a:extLst>
          </p:cNvPr>
          <p:cNvSpPr txBox="1"/>
          <p:nvPr/>
        </p:nvSpPr>
        <p:spPr>
          <a:xfrm>
            <a:off x="7195204" y="5606458"/>
            <a:ext cx="244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5764775-5E6D-18F8-3CB0-CE7ED66EA0D7}"/>
              </a:ext>
            </a:extLst>
          </p:cNvPr>
          <p:cNvSpPr txBox="1">
            <a:spLocks/>
          </p:cNvSpPr>
          <p:nvPr/>
        </p:nvSpPr>
        <p:spPr>
          <a:xfrm>
            <a:off x="571765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(historically) vibrations of atomic bonds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CDBF2-C77F-67B4-EF7F-D05F97F2404F}"/>
              </a:ext>
            </a:extLst>
          </p:cNvPr>
          <p:cNvSpPr txBox="1"/>
          <p:nvPr/>
        </p:nvSpPr>
        <p:spPr>
          <a:xfrm>
            <a:off x="2177220" y="3212147"/>
            <a:ext cx="7087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in Brillouin domain and approach Raman-like coupling to NPs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7B5045-D852-96B7-451F-33AB872B9CE9}"/>
              </a:ext>
            </a:extLst>
          </p:cNvPr>
          <p:cNvCxnSpPr>
            <a:cxnSpLocks/>
          </p:cNvCxnSpPr>
          <p:nvPr/>
        </p:nvCxnSpPr>
        <p:spPr>
          <a:xfrm>
            <a:off x="2254975" y="3248499"/>
            <a:ext cx="6848832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D2CA871-DA53-CE62-E123-2D146FB53B88}"/>
              </a:ext>
            </a:extLst>
          </p:cNvPr>
          <p:cNvCxnSpPr>
            <a:cxnSpLocks/>
          </p:cNvCxnSpPr>
          <p:nvPr/>
        </p:nvCxnSpPr>
        <p:spPr>
          <a:xfrm>
            <a:off x="2254975" y="3612257"/>
            <a:ext cx="6848832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CDF59E-C97D-8894-9ED6-8BEABEBE738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74260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099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Reflected Phonons Create Standing Waves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67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D7D164-D2B5-AC86-9A14-F83BC079753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58123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72389-1353-F36A-4C24-54982F34BE9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3F325-9C6C-20C7-63BB-1E16D54F644E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868B08-0D49-41FE-D6F5-B85A91005E06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C5EA68-B2E0-C2AB-164C-834F06EBF6FD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5F683A-E80A-60AE-1B1F-B641C79C6DB6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3759C0-79D1-FC8B-E0FC-7FAA9041DD8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BFD11-E345-D089-29B7-594C082ED1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4E8E0A-1990-468A-1F3B-F87284AF74B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EEE965-E6F6-5044-8DE3-96A8780561B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69DABA-780E-97FF-300B-86B74100178F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FFAA8-8546-2CA2-C8A1-C0C7C51964C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01CAD6-F107-A02B-19FF-7023F3C666A3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CA879-1224-2DE7-9EAF-A02EB623496F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CDD0FB-F6B6-ED77-8398-8305930ECE11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B6BB21-F904-B280-AB10-1524240E44AF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9D54CE-2C1F-1BDF-0436-6B0881EF85F4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156644DE-09D9-8625-04B0-5D4F956CA6E8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668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68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7DED38-240A-F374-88B1-56265734452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D2A7F-612E-EFC3-6A85-64083FD4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CAAF-D15B-E1A1-7865-A979EF0BBF1E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CEC064-7D6E-68A3-4050-46ABCADE00B9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EAAA9D-13CA-4788-7DB8-C2DBB97C450C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C4F36C-1132-3B37-639B-F0B69F2E3537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9147E8-C8FC-C188-921A-EA5CEF65F58A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D7176E-0172-92AF-3CB8-806B9987CC11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9245A0-B8AE-9BBA-FE81-DB6EB52C4F6C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37DC81-2AD3-7446-F3B0-8AD8F6E6C5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352DC-D246-DC0E-4749-A7F889D01F34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D899F-6F2E-D594-49C4-0AB6B5FA91F6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DF65DB-65D7-58D4-536D-29E06DE5AF9D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E45F73-2822-9437-AAC1-6807EF3FA1E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7AC539-77F3-7DE1-A63C-DFF48E0A515B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84A3CB-8E4D-E2A4-99FD-4C605E44E3FE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923EFB-C037-9A98-A9F8-A414A3A36C45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2E61DD-B7D4-C62B-DBAF-99FE417F852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CDB0D7-DE9E-92A8-C3A3-0216414363F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73D3FB53-4CC0-1C08-EADD-263970F53CB7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1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427E-F223-63D3-14A0-22E2DBCD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A53D-3949-3F0B-7C34-DFEC5860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CED1-7A16-0238-D0A6-9E34AC0C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899918-ED56-C27C-D8E9-7F18CFAEC36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5A7ED6-057C-0FCB-2B82-AADFC0E3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61F6FF-0DEF-5E4D-2949-0DAD3313D3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1611A-4BF6-8102-67ED-0BCAFB2FCC23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BBE182-B401-653F-1F52-831D2E4A9D9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5151F9-3E02-7205-8AAE-1CCF65D3A4B9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71E731-D7BD-F8C8-9298-DB3CAA7D4FF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4DF28-B033-0657-5D86-92837273B2C2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62FE17-7694-D634-EFCB-3FF15D3A48F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EA04C8-20E5-229F-2C1B-6810C0191CB4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2CBE68-4BAD-0025-AD79-0B2135D1C74A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C9DDD3-54B3-ACEA-5B22-1D7DE63322E5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43840-7D75-019A-24B0-4A39DC877E82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4F8087-FA10-1B62-A2F7-A5E633D7FD4E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BA6E65-CCA5-DC8D-0963-C738A0BAF0FE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BDCFAC-D037-95C6-0AC7-A05B58D89CA1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686DC0-C5E9-2D89-0A8F-A9EAA19FD83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0BF43-A645-0715-4F3F-F1E2FB270E3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DC942-D077-94DD-1DE8-83204DE2297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ECA892F7-59B5-EB93-9E75-EE7DBDB8F91B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19BDAC-C161-15B4-A120-646BC5E8BE7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A55725-7295-8C69-964D-3457756AF437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5C5A9A-3F3E-D78B-A2D0-E1D9AC9633D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BFAE1C-6F45-89FE-0551-C6417453EAA8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B784-2340-B4F8-53BA-4A0C83F6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3108-80CC-8E7D-B4E6-C3DA47E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71BB-B642-171F-2F9D-F955995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70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7221-1B57-6A6C-C428-46659808AC3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6D7838-1B65-4A48-5CEE-1701121C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4BB76-A4A7-D02E-B4BE-86938C32DB7C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042E24-9824-1D00-1523-7A292731551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BA6E57-AE77-17F2-70B5-D7CBF60B3CC8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A90CE-758E-AAE4-10BF-93D5103D525B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9520B-C285-FD11-9F78-5A4ECD7DADE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DEEC38-91F8-BD94-F796-0B66EDA141EF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3BAEA9-0E03-BF46-C11C-34B45A43AEC9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1FD39A-D67C-60C1-4A30-331668EC1B73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A58610-51C0-06C3-956E-DC31DA062CE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6C5D3B-DC7B-1F27-38EC-14A01C541FD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9D4BCB-90C8-7015-BDA5-6F71505E27A7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0A47B6-A378-EB63-10B7-BE5A7565DC2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587877-C4AF-957C-48EC-DEF054CB191D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92C9B8-7C12-3EFF-5E54-FD684607247C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063D6-935E-8A07-ED84-256466862E40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C0ABD-CA57-B812-A8CD-7C470E23E172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B4CCBA-19FB-238A-26B0-44516A7F6A7B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C1DDE191-AE30-440B-2822-CDE8720BAE6F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5C6051DB-FF43-FA4E-B598-5725BC46BBA9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A61BF7-472E-DB96-B61D-3EF33483624F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3AEBDA4-0370-C827-E9C1-0A5A463E3F15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E5F8B67-23C9-4ABD-0BF7-CB9E9D263360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8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5FA5-A2F4-C955-3FB9-14B4DB24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02A5-A277-E53C-F5EA-CB5DCB4D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67C9-5379-DC30-9009-171E3AD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487858-0EE8-F091-1806-404CE375FA1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25D0E97-DC9F-869B-BFA4-741A2EE6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31A64-54E7-F935-1038-C5CA4EED79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F62BBA-17DB-6158-84D5-522072FB50E8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82C11-6461-923A-D56B-11830C02678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C45A8B-9D7D-B987-9D88-05A05567DDE0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8DAD7F-C539-88DE-C851-29E640547E7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CC39B3-A165-96AC-5DD3-BABDDD20DFFC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B277A9-03B8-1762-6849-EA1E525F9788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2D0DDD-8431-9E99-E9EC-1E291040F126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354202-7EF5-0B15-531D-0A0915E047F9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5A9DC-19F5-AB0B-F015-FB8247A1C77E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AFD08D-687B-DDAA-076F-E9370908332C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565DBD-B8CD-59E0-EBAF-9AF07C381AA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3866D6-5ABF-395D-226F-EFF16BF48F21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C3A9F2-78FB-A26A-09CC-F49956188102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023EBA-EB0D-2D01-AE12-2887FC5E3B9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F4A61F-20E2-D4FD-5C17-A831C0385855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8FDF2-0CF3-858B-CBE4-A742054E8BE3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2B1F1412-33E0-1DC8-863A-A3A9AD29456C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/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blipFill>
                <a:blip r:embed="rId5"/>
                <a:stretch>
                  <a:fillRect l="-8571" r="-476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/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noFill/>
              <a:ln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blipFill>
                <a:blip r:embed="rId6"/>
                <a:stretch>
                  <a:fillRect l="-1724" b="-3846"/>
                </a:stretch>
              </a:blipFill>
              <a:ln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4BBD2DDB-DE28-0A1E-7E7A-1E5A8ED5A72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37EB73-59DE-89C6-3F9C-4294C625BF44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8386D0-CBC2-7A57-797B-16CCC246C66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19128B-9076-3040-B245-497897A25BFB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84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D6C-1F84-5815-0D75-4C199D78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8B1-B37E-B1B1-86CF-7D6EFEE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of Relevant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CCD0-3D3B-D204-0184-D93A46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024C79-A1E6-A1BC-1EDF-519E0525FDD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7447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8EDEA2-730E-8AF0-E0EC-FF5BC92B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5" y="1690688"/>
            <a:ext cx="10005029" cy="3038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92108-E10F-2FB9-E028-915949C5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8" y="5095059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6920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3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6920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06939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2463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30536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61305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2463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67578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3398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192EB1-5D66-706D-FDC5-4C938C7C6CA9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A794AD-BD0F-8D1C-47C3-BBF899CE6D47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66FCD-8518-9889-E012-E249BFA0DB9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B5A54-73D5-1A84-9F66-4A5FE7B39EF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B15CD1-A688-763D-B439-E01231028C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DBFEB6-2409-2F85-F427-92AFD4682A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A8991D-0F6C-167D-9405-CF2E70BBA76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6692C-F70B-A135-8083-3B1DD231D19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8E9434-AC07-9246-9A52-CCDEC7B98F1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89819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2273</Words>
  <Application>Microsoft Macintosh PowerPoint</Application>
  <PresentationFormat>Widescreen</PresentationFormat>
  <Paragraphs>687</Paragraphs>
  <Slides>107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Scattering, Optomechanical Coupling</vt:lpstr>
      <vt:lpstr>Brillouin Scattering, Optomechanical Coupling</vt:lpstr>
      <vt:lpstr>Brillouin Scattering, Optomechanical Coupling</vt:lpstr>
      <vt:lpstr>Brillouin Scattering,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Explore Brillouin/Raman Transition</vt:lpstr>
      <vt:lpstr>Reflected Phonons Create Standing Waves</vt:lpstr>
      <vt:lpstr>In-Phase Phonons Constructively Interfere</vt:lpstr>
      <vt:lpstr>In-Phase Phonons Constructively Interfere</vt:lpstr>
      <vt:lpstr>In-Phase Phonons Constructively Interfere</vt:lpstr>
      <vt:lpstr>In-Phase Phonons Constructively Interfere</vt:lpstr>
      <vt:lpstr>Gain of Relevant Materials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Suspended Silica Chip Waveguide</vt:lpstr>
      <vt:lpstr>Controlling Sound with Light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  <vt:lpstr>Elastically-Suspended Photonic-Phononic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93</cp:revision>
  <dcterms:created xsi:type="dcterms:W3CDTF">2025-04-20T15:36:52Z</dcterms:created>
  <dcterms:modified xsi:type="dcterms:W3CDTF">2025-04-24T05:36:03Z</dcterms:modified>
</cp:coreProperties>
</file>